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9" r:id="rId3"/>
    <p:sldId id="268" r:id="rId4"/>
    <p:sldId id="263" r:id="rId5"/>
  </p:sldIdLst>
  <p:sldSz cx="46451838" cy="26133425"/>
  <p:notesSz cx="6858000" cy="9144000"/>
  <p:defaultTextStyle>
    <a:defPPr>
      <a:defRPr lang="en-US"/>
    </a:defPPr>
    <a:lvl1pPr marL="0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1pPr>
    <a:lvl2pPr marL="2322713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2pPr>
    <a:lvl3pPr marL="4645426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3pPr>
    <a:lvl4pPr marL="6968139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4pPr>
    <a:lvl5pPr marL="9290853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5pPr>
    <a:lvl6pPr marL="11613566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6pPr>
    <a:lvl7pPr marL="13936279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7pPr>
    <a:lvl8pPr marL="16258992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8pPr>
    <a:lvl9pPr marL="18581705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31">
          <p15:clr>
            <a:srgbClr val="A4A3A4"/>
          </p15:clr>
        </p15:guide>
        <p15:guide id="2" pos="146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0F0F0"/>
    <a:srgbClr val="F0F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6" d="100"/>
          <a:sy n="26" d="100"/>
        </p:scale>
        <p:origin x="372" y="180"/>
      </p:cViewPr>
      <p:guideLst>
        <p:guide orient="horz" pos="8231"/>
        <p:guide pos="146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3B0B5-52DB-487E-A977-5BF74ACFB4E6}" type="datetimeFigureOut">
              <a:rPr lang="hu-HU" smtClean="0"/>
              <a:t>2024. 05. 14.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466E5-E8D8-4141-AA54-36EC6A5032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147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3107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7619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83888" y="8118304"/>
            <a:ext cx="39484062" cy="5601749"/>
          </a:xfrm>
        </p:spPr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67776" y="14808941"/>
            <a:ext cx="32516287" cy="66785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22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645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968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290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613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936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25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581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6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8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677582" y="786421"/>
            <a:ext cx="10451664" cy="16720555"/>
          </a:xfrm>
        </p:spPr>
        <p:txBody>
          <a:bodyPr vert="eaVert"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22592" y="786421"/>
            <a:ext cx="30580793" cy="16720555"/>
          </a:xfrm>
        </p:spPr>
        <p:txBody>
          <a:bodyPr vert="eaVert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0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232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375" y="16793151"/>
            <a:ext cx="39484062" cy="5190387"/>
          </a:xfrm>
        </p:spPr>
        <p:txBody>
          <a:bodyPr anchor="t"/>
          <a:lstStyle>
            <a:lvl1pPr algn="l">
              <a:defRPr sz="20300" b="1" cap="all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375" y="11076462"/>
            <a:ext cx="39484062" cy="5716684"/>
          </a:xfrm>
        </p:spPr>
        <p:txBody>
          <a:bodyPr anchor="b"/>
          <a:lstStyle>
            <a:lvl1pPr marL="0" indent="0">
              <a:buNone/>
              <a:defRPr sz="10200">
                <a:solidFill>
                  <a:schemeClr val="tx1">
                    <a:tint val="75000"/>
                  </a:schemeClr>
                </a:solidFill>
              </a:defRPr>
            </a:lvl1pPr>
            <a:lvl2pPr marL="2322713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2pPr>
            <a:lvl3pPr marL="4645426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3pPr>
            <a:lvl4pPr marL="696813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4pPr>
            <a:lvl5pPr marL="9290853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5pPr>
            <a:lvl6pPr marL="11613566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6pPr>
            <a:lvl7pPr marL="1393627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7pPr>
            <a:lvl8pPr marL="16258992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8pPr>
            <a:lvl9pPr marL="18581705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3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22592" y="4573352"/>
            <a:ext cx="20516228" cy="12933624"/>
          </a:xfrm>
        </p:spPr>
        <p:txBody>
          <a:bodyPr/>
          <a:lstStyle>
            <a:lvl1pPr>
              <a:defRPr sz="14200"/>
            </a:lvl1pPr>
            <a:lvl2pPr>
              <a:defRPr sz="12200"/>
            </a:lvl2pPr>
            <a:lvl3pPr>
              <a:defRPr sz="102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613018" y="4573352"/>
            <a:ext cx="20516228" cy="12933624"/>
          </a:xfrm>
        </p:spPr>
        <p:txBody>
          <a:bodyPr/>
          <a:lstStyle>
            <a:lvl1pPr>
              <a:defRPr sz="14200"/>
            </a:lvl1pPr>
            <a:lvl2pPr>
              <a:defRPr sz="12200"/>
            </a:lvl2pPr>
            <a:lvl3pPr>
              <a:defRPr sz="102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4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92" y="1046551"/>
            <a:ext cx="41806654" cy="4355571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92" y="5849777"/>
            <a:ext cx="20524296" cy="2437910"/>
          </a:xfrm>
        </p:spPr>
        <p:txBody>
          <a:bodyPr anchor="b"/>
          <a:lstStyle>
            <a:lvl1pPr marL="0" indent="0">
              <a:buNone/>
              <a:defRPr sz="12200" b="1"/>
            </a:lvl1pPr>
            <a:lvl2pPr marL="2322713" indent="0">
              <a:buNone/>
              <a:defRPr sz="10200" b="1"/>
            </a:lvl2pPr>
            <a:lvl3pPr marL="4645426" indent="0">
              <a:buNone/>
              <a:defRPr sz="9100" b="1"/>
            </a:lvl3pPr>
            <a:lvl4pPr marL="6968139" indent="0">
              <a:buNone/>
              <a:defRPr sz="8100" b="1"/>
            </a:lvl4pPr>
            <a:lvl5pPr marL="9290853" indent="0">
              <a:buNone/>
              <a:defRPr sz="8100" b="1"/>
            </a:lvl5pPr>
            <a:lvl6pPr marL="11613566" indent="0">
              <a:buNone/>
              <a:defRPr sz="8100" b="1"/>
            </a:lvl6pPr>
            <a:lvl7pPr marL="13936279" indent="0">
              <a:buNone/>
              <a:defRPr sz="8100" b="1"/>
            </a:lvl7pPr>
            <a:lvl8pPr marL="16258992" indent="0">
              <a:buNone/>
              <a:defRPr sz="8100" b="1"/>
            </a:lvl8pPr>
            <a:lvl9pPr marL="18581705" indent="0">
              <a:buNone/>
              <a:defRPr sz="8100" b="1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2592" y="8287682"/>
            <a:ext cx="20524296" cy="15056968"/>
          </a:xfrm>
        </p:spPr>
        <p:txBody>
          <a:bodyPr/>
          <a:lstStyle>
            <a:lvl1pPr>
              <a:defRPr sz="12200"/>
            </a:lvl1pPr>
            <a:lvl2pPr>
              <a:defRPr sz="102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596896" y="5849777"/>
            <a:ext cx="20532358" cy="2437910"/>
          </a:xfrm>
        </p:spPr>
        <p:txBody>
          <a:bodyPr anchor="b"/>
          <a:lstStyle>
            <a:lvl1pPr marL="0" indent="0">
              <a:buNone/>
              <a:defRPr sz="12200" b="1"/>
            </a:lvl1pPr>
            <a:lvl2pPr marL="2322713" indent="0">
              <a:buNone/>
              <a:defRPr sz="10200" b="1"/>
            </a:lvl2pPr>
            <a:lvl3pPr marL="4645426" indent="0">
              <a:buNone/>
              <a:defRPr sz="9100" b="1"/>
            </a:lvl3pPr>
            <a:lvl4pPr marL="6968139" indent="0">
              <a:buNone/>
              <a:defRPr sz="8100" b="1"/>
            </a:lvl4pPr>
            <a:lvl5pPr marL="9290853" indent="0">
              <a:buNone/>
              <a:defRPr sz="8100" b="1"/>
            </a:lvl5pPr>
            <a:lvl6pPr marL="11613566" indent="0">
              <a:buNone/>
              <a:defRPr sz="8100" b="1"/>
            </a:lvl6pPr>
            <a:lvl7pPr marL="13936279" indent="0">
              <a:buNone/>
              <a:defRPr sz="8100" b="1"/>
            </a:lvl7pPr>
            <a:lvl8pPr marL="16258992" indent="0">
              <a:buNone/>
              <a:defRPr sz="8100" b="1"/>
            </a:lvl8pPr>
            <a:lvl9pPr marL="18581705" indent="0">
              <a:buNone/>
              <a:defRPr sz="8100" b="1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596896" y="8287682"/>
            <a:ext cx="20532358" cy="15056968"/>
          </a:xfrm>
        </p:spPr>
        <p:txBody>
          <a:bodyPr/>
          <a:lstStyle>
            <a:lvl1pPr>
              <a:defRPr sz="12200"/>
            </a:lvl1pPr>
            <a:lvl2pPr>
              <a:defRPr sz="102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35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973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99" y="1040495"/>
            <a:ext cx="15282335" cy="4428166"/>
          </a:xfrm>
        </p:spPr>
        <p:txBody>
          <a:bodyPr anchor="b"/>
          <a:lstStyle>
            <a:lvl1pPr algn="l">
              <a:defRPr sz="102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61378" y="1040503"/>
            <a:ext cx="25967868" cy="22304155"/>
          </a:xfrm>
        </p:spPr>
        <p:txBody>
          <a:bodyPr/>
          <a:lstStyle>
            <a:lvl1pPr>
              <a:defRPr sz="16300"/>
            </a:lvl1pPr>
            <a:lvl2pPr>
              <a:defRPr sz="14200"/>
            </a:lvl2pPr>
            <a:lvl3pPr>
              <a:defRPr sz="12200"/>
            </a:lvl3pPr>
            <a:lvl4pPr>
              <a:defRPr sz="10200"/>
            </a:lvl4pPr>
            <a:lvl5pPr>
              <a:defRPr sz="10200"/>
            </a:lvl5pPr>
            <a:lvl6pPr>
              <a:defRPr sz="10200"/>
            </a:lvl6pPr>
            <a:lvl7pPr>
              <a:defRPr sz="10200"/>
            </a:lvl7pPr>
            <a:lvl8pPr>
              <a:defRPr sz="10200"/>
            </a:lvl8pPr>
            <a:lvl9pPr>
              <a:defRPr sz="102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2599" y="5468669"/>
            <a:ext cx="15282335" cy="17875989"/>
          </a:xfrm>
        </p:spPr>
        <p:txBody>
          <a:bodyPr/>
          <a:lstStyle>
            <a:lvl1pPr marL="0" indent="0">
              <a:buNone/>
              <a:defRPr sz="7100"/>
            </a:lvl1pPr>
            <a:lvl2pPr marL="2322713" indent="0">
              <a:buNone/>
              <a:defRPr sz="6100"/>
            </a:lvl2pPr>
            <a:lvl3pPr marL="4645426" indent="0">
              <a:buNone/>
              <a:defRPr sz="5100"/>
            </a:lvl3pPr>
            <a:lvl4pPr marL="6968139" indent="0">
              <a:buNone/>
              <a:defRPr sz="4600"/>
            </a:lvl4pPr>
            <a:lvl5pPr marL="9290853" indent="0">
              <a:buNone/>
              <a:defRPr sz="4600"/>
            </a:lvl5pPr>
            <a:lvl6pPr marL="11613566" indent="0">
              <a:buNone/>
              <a:defRPr sz="4600"/>
            </a:lvl6pPr>
            <a:lvl7pPr marL="13936279" indent="0">
              <a:buNone/>
              <a:defRPr sz="4600"/>
            </a:lvl7pPr>
            <a:lvl8pPr marL="16258992" indent="0">
              <a:buNone/>
              <a:defRPr sz="4600"/>
            </a:lvl8pPr>
            <a:lvl9pPr marL="18581705" indent="0">
              <a:buNone/>
              <a:defRPr sz="46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31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4885" y="18293397"/>
            <a:ext cx="27871103" cy="2159642"/>
          </a:xfrm>
        </p:spPr>
        <p:txBody>
          <a:bodyPr anchor="b"/>
          <a:lstStyle>
            <a:lvl1pPr algn="l">
              <a:defRPr sz="102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4885" y="2335069"/>
            <a:ext cx="27871103" cy="15680055"/>
          </a:xfrm>
        </p:spPr>
        <p:txBody>
          <a:bodyPr/>
          <a:lstStyle>
            <a:lvl1pPr marL="0" indent="0">
              <a:buNone/>
              <a:defRPr sz="16300"/>
            </a:lvl1pPr>
            <a:lvl2pPr marL="2322713" indent="0">
              <a:buNone/>
              <a:defRPr sz="14200"/>
            </a:lvl2pPr>
            <a:lvl3pPr marL="4645426" indent="0">
              <a:buNone/>
              <a:defRPr sz="12200"/>
            </a:lvl3pPr>
            <a:lvl4pPr marL="6968139" indent="0">
              <a:buNone/>
              <a:defRPr sz="10200"/>
            </a:lvl4pPr>
            <a:lvl5pPr marL="9290853" indent="0">
              <a:buNone/>
              <a:defRPr sz="10200"/>
            </a:lvl5pPr>
            <a:lvl6pPr marL="11613566" indent="0">
              <a:buNone/>
              <a:defRPr sz="10200"/>
            </a:lvl6pPr>
            <a:lvl7pPr marL="13936279" indent="0">
              <a:buNone/>
              <a:defRPr sz="10200"/>
            </a:lvl7pPr>
            <a:lvl8pPr marL="16258992" indent="0">
              <a:buNone/>
              <a:defRPr sz="10200"/>
            </a:lvl8pPr>
            <a:lvl9pPr marL="18581705" indent="0">
              <a:buNone/>
              <a:defRPr sz="10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04885" y="20453037"/>
            <a:ext cx="27871103" cy="3067048"/>
          </a:xfrm>
        </p:spPr>
        <p:txBody>
          <a:bodyPr/>
          <a:lstStyle>
            <a:lvl1pPr marL="0" indent="0">
              <a:buNone/>
              <a:defRPr sz="7100"/>
            </a:lvl1pPr>
            <a:lvl2pPr marL="2322713" indent="0">
              <a:buNone/>
              <a:defRPr sz="6100"/>
            </a:lvl2pPr>
            <a:lvl3pPr marL="4645426" indent="0">
              <a:buNone/>
              <a:defRPr sz="5100"/>
            </a:lvl3pPr>
            <a:lvl4pPr marL="6968139" indent="0">
              <a:buNone/>
              <a:defRPr sz="4600"/>
            </a:lvl4pPr>
            <a:lvl5pPr marL="9290853" indent="0">
              <a:buNone/>
              <a:defRPr sz="4600"/>
            </a:lvl5pPr>
            <a:lvl6pPr marL="11613566" indent="0">
              <a:buNone/>
              <a:defRPr sz="4600"/>
            </a:lvl6pPr>
            <a:lvl7pPr marL="13936279" indent="0">
              <a:buNone/>
              <a:defRPr sz="4600"/>
            </a:lvl7pPr>
            <a:lvl8pPr marL="16258992" indent="0">
              <a:buNone/>
              <a:defRPr sz="4600"/>
            </a:lvl8pPr>
            <a:lvl9pPr marL="18581705" indent="0">
              <a:buNone/>
              <a:defRPr sz="46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7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2592" y="1046551"/>
            <a:ext cx="41806654" cy="4355571"/>
          </a:xfrm>
          <a:prstGeom prst="rect">
            <a:avLst/>
          </a:prstGeom>
        </p:spPr>
        <p:txBody>
          <a:bodyPr vert="horz" lIns="464543" tIns="232271" rIns="464543" bIns="232271" rtlCol="0" anchor="ctr">
            <a:normAutofit/>
          </a:bodyPr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92" y="6097804"/>
            <a:ext cx="41806654" cy="17246851"/>
          </a:xfrm>
          <a:prstGeom prst="rect">
            <a:avLst/>
          </a:prstGeom>
        </p:spPr>
        <p:txBody>
          <a:bodyPr vert="horz" lIns="464543" tIns="232271" rIns="464543" bIns="232271" rtlCol="0">
            <a:normAutofit/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22592" y="24221816"/>
            <a:ext cx="10838762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l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71045" y="24221816"/>
            <a:ext cx="14709749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ct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290484" y="24221816"/>
            <a:ext cx="10838762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9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22713" rtl="0" eaLnBrk="1" latinLnBrk="0" hangingPunct="1">
        <a:spcBef>
          <a:spcPct val="0"/>
        </a:spcBef>
        <a:buNone/>
        <a:defRPr sz="2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42035" indent="-1742035" algn="l" defTabSz="2322713" rtl="0" eaLnBrk="1" latinLnBrk="0" hangingPunct="1">
        <a:spcBef>
          <a:spcPct val="20000"/>
        </a:spcBef>
        <a:buFont typeface="Arial"/>
        <a:buChar char="•"/>
        <a:defRPr sz="16300" kern="1200">
          <a:solidFill>
            <a:schemeClr val="tx1"/>
          </a:solidFill>
          <a:latin typeface="+mn-lt"/>
          <a:ea typeface="+mn-ea"/>
          <a:cs typeface="+mn-cs"/>
        </a:defRPr>
      </a:lvl1pPr>
      <a:lvl2pPr marL="3774409" indent="-1451696" algn="l" defTabSz="2322713" rtl="0" eaLnBrk="1" latinLnBrk="0" hangingPunct="1">
        <a:spcBef>
          <a:spcPct val="20000"/>
        </a:spcBef>
        <a:buFont typeface="Arial"/>
        <a:buChar char="–"/>
        <a:defRPr sz="14200" kern="1200">
          <a:solidFill>
            <a:schemeClr val="tx1"/>
          </a:solidFill>
          <a:latin typeface="+mn-lt"/>
          <a:ea typeface="+mn-ea"/>
          <a:cs typeface="+mn-cs"/>
        </a:defRPr>
      </a:lvl2pPr>
      <a:lvl3pPr marL="5806783" indent="-1161357" algn="l" defTabSz="2322713" rtl="0" eaLnBrk="1" latinLnBrk="0" hangingPunct="1">
        <a:spcBef>
          <a:spcPct val="20000"/>
        </a:spcBef>
        <a:buFont typeface="Arial"/>
        <a:buChar char="•"/>
        <a:defRPr sz="12200" kern="1200">
          <a:solidFill>
            <a:schemeClr val="tx1"/>
          </a:solidFill>
          <a:latin typeface="+mn-lt"/>
          <a:ea typeface="+mn-ea"/>
          <a:cs typeface="+mn-cs"/>
        </a:defRPr>
      </a:lvl3pPr>
      <a:lvl4pPr marL="8129496" indent="-1161357" algn="l" defTabSz="2322713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4pPr>
      <a:lvl5pPr marL="10452209" indent="-1161357" algn="l" defTabSz="2322713" rtl="0" eaLnBrk="1" latinLnBrk="0" hangingPunct="1">
        <a:spcBef>
          <a:spcPct val="20000"/>
        </a:spcBef>
        <a:buFont typeface="Arial"/>
        <a:buChar char="»"/>
        <a:defRPr sz="10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74922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6pPr>
      <a:lvl7pPr marL="15097636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7pPr>
      <a:lvl8pPr marL="17420349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8pPr>
      <a:lvl9pPr marL="19743062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322713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2pPr>
      <a:lvl3pPr marL="4645426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3pPr>
      <a:lvl4pPr marL="6968139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290853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613566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936279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6258992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8581705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mailto:farkas.erika@kemoh.h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" y="-2"/>
            <a:ext cx="46451838" cy="261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85427" y="23289718"/>
            <a:ext cx="30065830" cy="1484741"/>
          </a:xfrm>
          <a:prstGeom prst="rect">
            <a:avLst/>
          </a:prstGeom>
          <a:noFill/>
        </p:spPr>
        <p:txBody>
          <a:bodyPr wrap="square" lIns="464543" tIns="232271" rIns="464543" bIns="232271" rtlCol="0">
            <a:spAutoFit/>
          </a:bodyPr>
          <a:lstStyle/>
          <a:p>
            <a:r>
              <a:rPr lang="hu-HU" sz="6600" dirty="0">
                <a:latin typeface="Arial Regular"/>
                <a:cs typeface="Arial"/>
              </a:rPr>
              <a:t>Előadó: 	Farkas Erika pályázati és fejlesztési tanácsadó</a:t>
            </a:r>
            <a:endParaRPr lang="en-US" sz="6600" dirty="0">
              <a:latin typeface="Arial Regular"/>
              <a:cs typeface="Arial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6B5DAAB-0F12-1C74-A009-325255D13EF6}"/>
              </a:ext>
            </a:extLst>
          </p:cNvPr>
          <p:cNvSpPr txBox="1"/>
          <p:nvPr/>
        </p:nvSpPr>
        <p:spPr>
          <a:xfrm>
            <a:off x="5852319" y="9473184"/>
            <a:ext cx="35478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9600" dirty="0">
                <a:effectLst/>
                <a:latin typeface="Arial Black" panose="020B0A04020102020204" pitchFamily="34" charset="0"/>
                <a:ea typeface="STXinwei" panose="02010800040101010101" pitchFamily="2" charset="-122"/>
                <a:cs typeface="Times New Roman" panose="02020603050405020304" pitchFamily="18" charset="0"/>
              </a:rPr>
              <a:t>A Fórum mellett működő Munkacsoport</a:t>
            </a:r>
            <a:endParaRPr lang="en-US" sz="9600" dirty="0">
              <a:latin typeface="Arial Black" panose="020B0A04020102020204" pitchFamily="34" charset="0"/>
              <a:cs typeface="Arial Regular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E857544-E05E-DDF9-48EA-C79ABD55AC8F}"/>
              </a:ext>
            </a:extLst>
          </p:cNvPr>
          <p:cNvSpPr txBox="1"/>
          <p:nvPr/>
        </p:nvSpPr>
        <p:spPr>
          <a:xfrm>
            <a:off x="7900416" y="13459968"/>
            <a:ext cx="29699712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>
                <a:latin typeface="Arial Regular"/>
              </a:rPr>
              <a:t>Komárom-Esztergom Vármegyei Felzárkózási Fórum </a:t>
            </a:r>
          </a:p>
          <a:p>
            <a:pPr algn="ctr"/>
            <a:r>
              <a:rPr lang="hu-HU" dirty="0">
                <a:latin typeface="Arial Regular"/>
              </a:rPr>
              <a:t>ülése</a:t>
            </a:r>
          </a:p>
          <a:p>
            <a:pPr algn="ctr"/>
            <a:r>
              <a:rPr lang="hu-HU" dirty="0">
                <a:latin typeface="Arial Regular"/>
              </a:rPr>
              <a:t>Tatabánya, 2024.05.14. </a:t>
            </a:r>
          </a:p>
        </p:txBody>
      </p:sp>
    </p:spTree>
    <p:extLst>
      <p:ext uri="{BB962C8B-B14F-4D97-AF65-F5344CB8AC3E}">
        <p14:creationId xmlns:p14="http://schemas.microsoft.com/office/powerpoint/2010/main" val="3075798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7ED8167-DE93-2037-24AB-6E618A6EF4AA}"/>
              </a:ext>
            </a:extLst>
          </p:cNvPr>
          <p:cNvSpPr txBox="1"/>
          <p:nvPr/>
        </p:nvSpPr>
        <p:spPr>
          <a:xfrm>
            <a:off x="914400" y="1562100"/>
            <a:ext cx="25480886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A Fórum Munkacsoportjának működése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F4572658-2A59-4294-2912-CC7BDA48A7A1}"/>
              </a:ext>
            </a:extLst>
          </p:cNvPr>
          <p:cNvSpPr txBox="1"/>
          <p:nvPr/>
        </p:nvSpPr>
        <p:spPr>
          <a:xfrm>
            <a:off x="914400" y="4616916"/>
            <a:ext cx="37128951" cy="12557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hu-HU" sz="5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Fórum az alakuló ülésén a munkáját segítő Munkacsoportot hoz létre.  </a:t>
            </a:r>
          </a:p>
          <a:p>
            <a:pPr lvl="0" algn="just"/>
            <a:endParaRPr lang="hu-HU" sz="5400" b="0" i="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hu-HU" sz="5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munkacsoport háromhavonta, a helyi</a:t>
            </a:r>
            <a:r>
              <a:rPr lang="hu-HU" sz="5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hu-HU" sz="5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esélyegyenlőségi programok hátrányos helyzetű célcsoportjaihoz kapcsolódó tematikus</a:t>
            </a:r>
            <a:r>
              <a:rPr lang="hu-HU" sz="5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hu-HU" sz="5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üléseket tart, amelyek a szolgáltatási hiányok kiküszöbölését segítő</a:t>
            </a:r>
            <a:r>
              <a:rPr lang="hu-HU" sz="5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hu-HU" sz="5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együttműködési lehetőségeket feltérképezik, feltárják, és megoldási javaslatokat fogalmaznak meg a Fórum számára.</a:t>
            </a:r>
          </a:p>
          <a:p>
            <a:pPr lvl="0" algn="just"/>
            <a:endParaRPr lang="hu-HU" sz="5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hu-HU" sz="5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Munkacsoport összehívásáról – egyeztetve a Fórum elnökével - a Főosztály gondoskodik.</a:t>
            </a:r>
          </a:p>
          <a:p>
            <a:pPr algn="just"/>
            <a:r>
              <a:rPr lang="hu-HU" sz="5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lvl="0" algn="just"/>
            <a:r>
              <a:rPr lang="hu-HU" sz="5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Munkacsoport személyes jelenlét nélküli ülést is tarthat a Felzárkózási Fórum működési rendjével megegyezően. Ezen túl a Munkacsoport üléseit videokonferenciás vagy egyéb digitális platformokon is lebonyolíthatja. Ilyen esetben is gondoskodni szükséges az ülések írásos (e-mail) összehívásáról és megfelelő dokumentálásáról (rögzített hang-vagy videóanyag, lementett képernyőkép).</a:t>
            </a:r>
            <a:endParaRPr lang="hu-HU" sz="5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/>
            <a:r>
              <a:rPr lang="hu-HU" sz="5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just"/>
            <a:r>
              <a:rPr lang="hu-HU" sz="5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Munkacsoport titkársági feladatait a Főosztály látja el.</a:t>
            </a:r>
          </a:p>
          <a:p>
            <a:endParaRPr lang="hu-HU" sz="5400" dirty="0">
              <a:effectLst/>
              <a:latin typeface="Arial" panose="020B0604020202020204" pitchFamily="34" charset="0"/>
              <a:ea typeface="STXinwei" panose="0201080004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826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7ED8167-DE93-2037-24AB-6E618A6EF4AA}"/>
              </a:ext>
            </a:extLst>
          </p:cNvPr>
          <p:cNvSpPr txBox="1"/>
          <p:nvPr/>
        </p:nvSpPr>
        <p:spPr>
          <a:xfrm>
            <a:off x="914400" y="1562100"/>
            <a:ext cx="24607506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A Felzárkózási Fórum Munkacsoportja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F4572658-2A59-4294-2912-CC7BDA48A7A1}"/>
              </a:ext>
            </a:extLst>
          </p:cNvPr>
          <p:cNvSpPr txBox="1"/>
          <p:nvPr/>
        </p:nvSpPr>
        <p:spPr>
          <a:xfrm>
            <a:off x="1295399" y="3755464"/>
            <a:ext cx="39242999" cy="14537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600" dirty="0">
                <a:latin typeface="Arial" panose="020B0604020202020204" pitchFamily="34" charset="0"/>
                <a:cs typeface="Arial" panose="020B0604020202020204" pitchFamily="34" charset="0"/>
              </a:rPr>
              <a:t>A Munkacsoport fő feladata: </a:t>
            </a:r>
          </a:p>
          <a:p>
            <a:endParaRPr lang="hu-HU" sz="6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hu-HU" sz="66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A helyi esélyegyenlőségi programok hátrányos helyzetű célcsoportjaihoz kapcsolódó </a:t>
            </a:r>
            <a:r>
              <a:rPr lang="hu-HU" sz="6600" b="1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tematikus üléseket tart</a:t>
            </a:r>
            <a:r>
              <a:rPr lang="hu-HU" sz="66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, amelyek </a:t>
            </a:r>
            <a:r>
              <a:rPr lang="hu-HU" sz="6600" b="1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a szolgáltatási hiányok kiküszöbölését segítő együttműködési lehetőségeket feltérképezik</a:t>
            </a:r>
            <a:r>
              <a:rPr lang="hu-HU" sz="66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, </a:t>
            </a:r>
            <a:r>
              <a:rPr lang="hu-HU" sz="6600" b="1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feltárják</a:t>
            </a:r>
            <a:r>
              <a:rPr lang="hu-HU" sz="66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, és </a:t>
            </a:r>
            <a:r>
              <a:rPr lang="hu-HU" sz="6600" b="1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megoldási javaslatokat fogalmaznak meg a Fórum számára</a:t>
            </a:r>
            <a:r>
              <a:rPr lang="hu-HU" sz="66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. </a:t>
            </a:r>
          </a:p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endParaRPr lang="hu-HU" sz="6600" dirty="0">
              <a:latin typeface="Arial" panose="020B0604020202020204" pitchFamily="34" charset="0"/>
              <a:ea typeface="STXinwei" panose="02010800040101010101" pitchFamily="2" charset="-122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hu-HU" sz="6600" dirty="0"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A Fórum operatív szerveként bekapcsolódik a vármegyei Szolgáltatási Út Térkép és az Esélyteremtő Paktum elkészítésének folyamatába.</a:t>
            </a:r>
          </a:p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endParaRPr lang="hu-HU" sz="6600" dirty="0">
              <a:effectLst/>
              <a:latin typeface="Arial" panose="020B0604020202020204" pitchFamily="34" charset="0"/>
              <a:ea typeface="STXinwei" panose="02010800040101010101" pitchFamily="2" charset="-122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hu-HU" sz="66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Részt vesz a Fórum elé terjesztendő döntési javaslatok </a:t>
            </a:r>
            <a:r>
              <a:rPr lang="hu-HU" sz="6600" dirty="0"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elkészítésében, a Fórum elé terjesztendő dokumentumokat előzetesen értékeli.</a:t>
            </a:r>
            <a:endParaRPr lang="hu-HU" sz="6600" dirty="0">
              <a:effectLst/>
              <a:latin typeface="Arial" panose="020B0604020202020204" pitchFamily="34" charset="0"/>
              <a:ea typeface="STXinwei" panose="0201080004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318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451838" cy="261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25694" y="12406756"/>
            <a:ext cx="34930219" cy="12318476"/>
          </a:xfrm>
          <a:prstGeom prst="rect">
            <a:avLst/>
          </a:prstGeom>
          <a:noFill/>
        </p:spPr>
        <p:txBody>
          <a:bodyPr wrap="square" lIns="464543" tIns="232271" rIns="464543" bIns="232271" rtlCol="0">
            <a:spAutoFit/>
          </a:bodyPr>
          <a:lstStyle/>
          <a:p>
            <a:r>
              <a:rPr lang="hu-HU" sz="11000" dirty="0">
                <a:latin typeface="Arial Regular"/>
                <a:cs typeface="Arial Regular"/>
              </a:rPr>
              <a:t>Köszönjük a figyelmet!</a:t>
            </a:r>
          </a:p>
          <a:p>
            <a:endParaRPr lang="hu-HU" sz="11000" dirty="0">
              <a:latin typeface="Arial Regular"/>
              <a:cs typeface="Arial Regular"/>
            </a:endParaRPr>
          </a:p>
          <a:p>
            <a:endParaRPr lang="hu-HU" sz="11000" dirty="0">
              <a:latin typeface="Arial Regular"/>
              <a:cs typeface="Arial Regular"/>
            </a:endParaRPr>
          </a:p>
          <a:p>
            <a:r>
              <a:rPr lang="hu-HU" sz="11000" dirty="0">
                <a:latin typeface="Arial Regular"/>
                <a:cs typeface="Arial Regular"/>
              </a:rPr>
              <a:t>Farkas Erika</a:t>
            </a:r>
          </a:p>
          <a:p>
            <a:r>
              <a:rPr lang="hu-HU" sz="11000" dirty="0">
                <a:latin typeface="Arial Regular"/>
                <a:cs typeface="Arial Regular"/>
              </a:rPr>
              <a:t>pályázati és fejlesztési tanácsadó</a:t>
            </a:r>
          </a:p>
          <a:p>
            <a:r>
              <a:rPr lang="hu-HU" sz="11000" dirty="0">
                <a:latin typeface="Arial Regular"/>
                <a:cs typeface="Arial Regular"/>
                <a:hlinkClick r:id="rId4"/>
              </a:rPr>
              <a:t>farkas.erika@kemoh.hu</a:t>
            </a:r>
            <a:endParaRPr lang="hu-HU" sz="11000" dirty="0">
              <a:latin typeface="Arial Regular"/>
              <a:cs typeface="Arial Regular"/>
            </a:endParaRPr>
          </a:p>
          <a:p>
            <a:endParaRPr lang="en-US" sz="11000" b="1" dirty="0">
              <a:latin typeface="Arial Regular"/>
              <a:cs typeface="Arial Regular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9723FAC1-B1B3-C28F-B63F-E6F99BED4F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80318" y="21795898"/>
            <a:ext cx="2533889" cy="1832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547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249</Words>
  <Application>Microsoft Office PowerPoint</Application>
  <PresentationFormat>Egyéni</PresentationFormat>
  <Paragraphs>33</Paragraphs>
  <Slides>4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9" baseType="lpstr">
      <vt:lpstr>Arial</vt:lpstr>
      <vt:lpstr>Arial Black</vt:lpstr>
      <vt:lpstr>Arial Regular</vt:lpstr>
      <vt:lpstr>Calibri</vt:lpstr>
      <vt:lpstr>Office Theme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coollab</dc:creator>
  <cp:lastModifiedBy>Farkas Erika</cp:lastModifiedBy>
  <cp:revision>62</cp:revision>
  <dcterms:created xsi:type="dcterms:W3CDTF">2021-02-22T15:24:10Z</dcterms:created>
  <dcterms:modified xsi:type="dcterms:W3CDTF">2024-05-14T06:32:25Z</dcterms:modified>
</cp:coreProperties>
</file>